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94" r:id="rId4"/>
    <p:sldId id="286" r:id="rId5"/>
    <p:sldId id="290" r:id="rId6"/>
    <p:sldId id="291" r:id="rId7"/>
    <p:sldId id="292" r:id="rId8"/>
    <p:sldId id="293" r:id="rId9"/>
    <p:sldId id="287" r:id="rId10"/>
    <p:sldId id="288" r:id="rId11"/>
    <p:sldId id="296" r:id="rId12"/>
    <p:sldId id="289" r:id="rId13"/>
    <p:sldId id="297" r:id="rId14"/>
    <p:sldId id="298" r:id="rId15"/>
    <p:sldId id="303" r:id="rId16"/>
    <p:sldId id="305" r:id="rId17"/>
    <p:sldId id="304" r:id="rId18"/>
    <p:sldId id="301" r:id="rId19"/>
    <p:sldId id="306" r:id="rId20"/>
    <p:sldId id="299" r:id="rId21"/>
    <p:sldId id="302" r:id="rId22"/>
    <p:sldId id="309" r:id="rId23"/>
    <p:sldId id="307" r:id="rId24"/>
    <p:sldId id="308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8" autoAdjust="0"/>
    <p:restoredTop sz="94660"/>
  </p:normalViewPr>
  <p:slideViewPr>
    <p:cSldViewPr>
      <p:cViewPr varScale="1">
        <p:scale>
          <a:sx n="69" d="100"/>
          <a:sy n="69" d="100"/>
        </p:scale>
        <p:origin x="60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272">
              <a:srgbClr val="328CCD"/>
            </a:gs>
            <a:gs pos="92000">
              <a:srgbClr val="64A8D9"/>
            </a:gs>
            <a:gs pos="0">
              <a:srgbClr val="7030A0"/>
            </a:gs>
            <a:gs pos="5000">
              <a:srgbClr val="00B0F0"/>
            </a:gs>
            <a:gs pos="22000">
              <a:schemeClr val="bg1"/>
            </a:gs>
            <a:gs pos="83000">
              <a:schemeClr val="bg1"/>
            </a:gs>
            <a:gs pos="100000">
              <a:srgbClr val="7030A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40768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Министерство образования и науки РФ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высшего образования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«Российский государственный университет туризма и сервиса»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ФГБОУ ВО «РГУТИС»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412776"/>
            <a:ext cx="8568952" cy="1752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ТЕМУ: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«Горнолыжные курорты»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683776" y="3251974"/>
            <a:ext cx="17764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ДИСЦИПЛИНЕ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«Туризм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436096" y="4501279"/>
            <a:ext cx="370790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813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Выполнил: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813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Студент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группы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75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направление подготовки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Фамилия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75" algn="l"/>
              </a:tabLs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Имя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Отчество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75" algn="l"/>
              </a:tabLs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Проверил: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854" y="116632"/>
            <a:ext cx="8229600" cy="676672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канатных дорог «Эльбрус»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610303"/>
              </p:ext>
            </p:extLst>
          </p:nvPr>
        </p:nvGraphicFramePr>
        <p:xfrm>
          <a:off x="468854" y="801122"/>
          <a:ext cx="8243813" cy="56963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450">
                  <a:extLst>
                    <a:ext uri="{9D8B030D-6E8A-4147-A177-3AD203B41FA5}">
                      <a16:colId xmlns:a16="http://schemas.microsoft.com/office/drawing/2014/main" val="164823707"/>
                    </a:ext>
                  </a:extLst>
                </a:gridCol>
                <a:gridCol w="1977487">
                  <a:extLst>
                    <a:ext uri="{9D8B030D-6E8A-4147-A177-3AD203B41FA5}">
                      <a16:colId xmlns:a16="http://schemas.microsoft.com/office/drawing/2014/main" val="1692116548"/>
                    </a:ext>
                  </a:extLst>
                </a:gridCol>
                <a:gridCol w="1373969">
                  <a:extLst>
                    <a:ext uri="{9D8B030D-6E8A-4147-A177-3AD203B41FA5}">
                      <a16:colId xmlns:a16="http://schemas.microsoft.com/office/drawing/2014/main" val="309714295"/>
                    </a:ext>
                  </a:extLst>
                </a:gridCol>
                <a:gridCol w="1373969">
                  <a:extLst>
                    <a:ext uri="{9D8B030D-6E8A-4147-A177-3AD203B41FA5}">
                      <a16:colId xmlns:a16="http://schemas.microsoft.com/office/drawing/2014/main" val="2627764568"/>
                    </a:ext>
                  </a:extLst>
                </a:gridCol>
                <a:gridCol w="1373969">
                  <a:extLst>
                    <a:ext uri="{9D8B030D-6E8A-4147-A177-3AD203B41FA5}">
                      <a16:colId xmlns:a16="http://schemas.microsoft.com/office/drawing/2014/main" val="1590657155"/>
                    </a:ext>
                  </a:extLst>
                </a:gridCol>
                <a:gridCol w="1373969">
                  <a:extLst>
                    <a:ext uri="{9D8B030D-6E8A-4147-A177-3AD203B41FA5}">
                      <a16:colId xmlns:a16="http://schemas.microsoft.com/office/drawing/2014/main" val="2495504186"/>
                    </a:ext>
                  </a:extLst>
                </a:gridCol>
              </a:tblGrid>
              <a:tr h="3991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очереди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Высота, 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Протяженность, 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в пути, мин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Примечания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extLst>
                  <a:ext uri="{0D108BD9-81ED-4DB2-BD59-A6C34878D82A}">
                    <a16:rowId xmlns:a16="http://schemas.microsoft.com/office/drawing/2014/main" val="2883725235"/>
                  </a:ext>
                </a:extLst>
              </a:tr>
              <a:tr h="9072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Маятниковая канатная дорога «Эльбрус-1»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2300-3000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станции «Азау» до станции «Старый Кругозор»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extLst>
                  <a:ext uri="{0D108BD9-81ED-4DB2-BD59-A6C34878D82A}">
                    <a16:rowId xmlns:a16="http://schemas.microsoft.com/office/drawing/2014/main" val="2604971054"/>
                  </a:ext>
                </a:extLst>
              </a:tr>
              <a:tr h="568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Маятниковая канатная дорога «Эльбрус-2»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3000-3500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станции «Мир»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extLst>
                  <a:ext uri="{0D108BD9-81ED-4DB2-BD59-A6C34878D82A}">
                    <a16:rowId xmlns:a16="http://schemas.microsoft.com/office/drawing/2014/main" val="932663268"/>
                  </a:ext>
                </a:extLst>
              </a:tr>
              <a:tr h="7378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Канатно-кресельная дорога «Эльбрус»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3500-3780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станции «Гара Баши»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extLst>
                  <a:ext uri="{0D108BD9-81ED-4DB2-BD59-A6C34878D82A}">
                    <a16:rowId xmlns:a16="http://schemas.microsoft.com/office/drawing/2014/main" val="3489324075"/>
                  </a:ext>
                </a:extLst>
              </a:tr>
              <a:tr h="9072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Новая гондольная дорога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2366-2945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станции «Азау» до станции «Старый Кругозор»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extLst>
                  <a:ext uri="{0D108BD9-81ED-4DB2-BD59-A6C34878D82A}">
                    <a16:rowId xmlns:a16="http://schemas.microsoft.com/office/drawing/2014/main" val="841488256"/>
                  </a:ext>
                </a:extLst>
              </a:tr>
              <a:tr h="3991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Буксировочная дорога ВЛ-500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3100-3300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 не работает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extLst>
                  <a:ext uri="{0D108BD9-81ED-4DB2-BD59-A6C34878D82A}">
                    <a16:rowId xmlns:a16="http://schemas.microsoft.com/office/drawing/2014/main" val="2254912648"/>
                  </a:ext>
                </a:extLst>
              </a:tr>
              <a:tr h="568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Буксировочная дорога ВЛ-400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2300-2500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«Швабры» лягушатника в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Азау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extLst>
                  <a:ext uri="{0D108BD9-81ED-4DB2-BD59-A6C34878D82A}">
                    <a16:rowId xmlns:a16="http://schemas.microsoft.com/office/drawing/2014/main" val="1181259226"/>
                  </a:ext>
                </a:extLst>
              </a:tr>
              <a:tr h="3991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Буксировочная дорога ВЛ-400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3780-4000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 не работает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extLst>
                  <a:ext uri="{0D108BD9-81ED-4DB2-BD59-A6C34878D82A}">
                    <a16:rowId xmlns:a16="http://schemas.microsoft.com/office/drawing/2014/main" val="1111350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3860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854" y="116632"/>
            <a:ext cx="8229600" cy="676672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канатных дорог «Эльбрус»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gorush.ru/files/1(1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55220"/>
            <a:ext cx="8657220" cy="530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065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952" y="226297"/>
            <a:ext cx="8229600" cy="141763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предложений на рынке </a:t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горнолыжного туризма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0" y="1268760"/>
            <a:ext cx="2039306" cy="55892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Вместимость курортов: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поляна -30-35 тыс. туристов,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Архыз – всего несколько тысяч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Домбай – 5-7 тыс.,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Приэльбрусье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около 10 тыс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119520"/>
              </p:ext>
            </p:extLst>
          </p:nvPr>
        </p:nvGraphicFramePr>
        <p:xfrm>
          <a:off x="2039306" y="1607943"/>
          <a:ext cx="7212198" cy="435913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495081">
                  <a:extLst>
                    <a:ext uri="{9D8B030D-6E8A-4147-A177-3AD203B41FA5}">
                      <a16:colId xmlns:a16="http://schemas.microsoft.com/office/drawing/2014/main" val="4068977897"/>
                    </a:ext>
                  </a:extLst>
                </a:gridCol>
                <a:gridCol w="1818486">
                  <a:extLst>
                    <a:ext uri="{9D8B030D-6E8A-4147-A177-3AD203B41FA5}">
                      <a16:colId xmlns:a16="http://schemas.microsoft.com/office/drawing/2014/main" val="422973089"/>
                    </a:ext>
                  </a:extLst>
                </a:gridCol>
                <a:gridCol w="1451084">
                  <a:extLst>
                    <a:ext uri="{9D8B030D-6E8A-4147-A177-3AD203B41FA5}">
                      <a16:colId xmlns:a16="http://schemas.microsoft.com/office/drawing/2014/main" val="2278359422"/>
                    </a:ext>
                  </a:extLst>
                </a:gridCol>
                <a:gridCol w="1071332">
                  <a:extLst>
                    <a:ext uri="{9D8B030D-6E8A-4147-A177-3AD203B41FA5}">
                      <a16:colId xmlns:a16="http://schemas.microsoft.com/office/drawing/2014/main" val="3163664676"/>
                    </a:ext>
                  </a:extLst>
                </a:gridCol>
                <a:gridCol w="1376215">
                  <a:extLst>
                    <a:ext uri="{9D8B030D-6E8A-4147-A177-3AD203B41FA5}">
                      <a16:colId xmlns:a16="http://schemas.microsoft.com/office/drawing/2014/main" val="2366027764"/>
                    </a:ext>
                  </a:extLst>
                </a:gridCol>
              </a:tblGrid>
              <a:tr h="256581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Отель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Продолжительность, дней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на 2 чел, тыс. руб.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8183553"/>
                  </a:ext>
                </a:extLst>
              </a:tr>
              <a:tr h="513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января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января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043598"/>
                  </a:ext>
                </a:extLst>
              </a:tr>
              <a:tr h="6311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Альпина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31,4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Перелет из Москвы, завтраки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3436405"/>
                  </a:ext>
                </a:extLst>
              </a:tr>
              <a:tr h="7697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Антау 3*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Перелет из Москвы, без питания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0732236"/>
                  </a:ext>
                </a:extLst>
              </a:tr>
              <a:tr h="7697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Смайл 3*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Перелет из Москвы, питание НВ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5847919"/>
                  </a:ext>
                </a:extLst>
              </a:tr>
              <a:tr h="6311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Снежный барс, Чегете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Перелет из Москвы, завтраки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4042453"/>
                  </a:ext>
                </a:extLst>
              </a:tr>
              <a:tr h="7697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Шехеразада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3*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52,6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Перелет из Москвы, питание НВ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7118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4666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Горнолыжные курорты Норвегии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Горнолыжные отели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Норвегии представляют собой как крупные курортные центры, так и комплексы, состоящие из нескольких небольших коттеджей.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новичков и семейных пар подойдут отели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Хемседала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опытным горнолыжникам - гостиницы курортов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Лиллехамер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Гейло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Трюсиль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934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Лиллихамер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https://sun9-59.userapi.com/impg/VnbKlmnLi73E5eUKYWqLmPh-0_gY979hYP51xQ/6z7H8d0QrgA.jpg?size=600x448&amp;quality=95&amp;sign=79cb42b9f74e4f453e4ee1a6235a4c0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7344816" cy="548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079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Лиллихамер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s://sun9-77.userapi.com/impg/NO_Iq6wrnlFIi5Y82f8f_4Je34DtCJprwX1o7A/4HEePWvm8Ro.jpg?size=1200x1303&amp;quality=95&amp;sign=2176e35f4cc71b759984defeae836393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7638"/>
            <a:ext cx="4680520" cy="529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76056" y="2420888"/>
            <a:ext cx="39296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находится на берегу живописного озера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Мьёса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южном направлении от поселения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Эйер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 юго-восточном от города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Йёвик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главного аэропорта в Осло чуть больше 140 км.</a:t>
            </a:r>
          </a:p>
        </p:txBody>
      </p:sp>
    </p:spTree>
    <p:extLst>
      <p:ext uri="{BB962C8B-B14F-4D97-AF65-F5344CB8AC3E}">
        <p14:creationId xmlns:p14="http://schemas.microsoft.com/office/powerpoint/2010/main" val="2916527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sun9-38.userapi.com/impg/N2rRpdsH1dRKB4Xrv4Z3qIGvRaJ1LIjjG0CUsQ/jMz40O6OJWk.jpg?size=1920x1080&amp;quality=95&amp;sign=c523f7528d1db2ee33f7052236871fbc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526" y="3719574"/>
            <a:ext cx="5566474" cy="313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174"/>
            <a:ext cx="8229600" cy="74553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Лиллихамер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276" y="903905"/>
            <a:ext cx="83941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Отельная база: более 40 отелей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https://sun9-66.userapi.com/impg/UxNqfuNC0baUGcY43L4LgUdl3frrMRcipLmgbg/yCNFK7VatL4.jpg?size=640x400&amp;quality=95&amp;sign=2a143accaf7c0f08d94c69049693b8f8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86381"/>
            <a:ext cx="4139952" cy="258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2361" y="1970458"/>
            <a:ext cx="313419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-apple-system"/>
              </a:rPr>
              <a:t>Lillehammer </a:t>
            </a:r>
            <a:r>
              <a:rPr lang="en-US" dirty="0" err="1">
                <a:solidFill>
                  <a:srgbClr val="000000"/>
                </a:solidFill>
                <a:latin typeface="-apple-system"/>
              </a:rPr>
              <a:t>Stasjonen</a:t>
            </a:r>
            <a:r>
              <a:rPr lang="en-US" dirty="0">
                <a:solidFill>
                  <a:srgbClr val="000000"/>
                </a:solidFill>
                <a:latin typeface="-apple-system"/>
              </a:rPr>
              <a:t> Hotel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3914866"/>
            <a:ext cx="366004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-apple-system"/>
              </a:rPr>
              <a:t>Birkebeineren</a:t>
            </a:r>
            <a:r>
              <a:rPr lang="en-US" dirty="0">
                <a:solidFill>
                  <a:srgbClr val="000000"/>
                </a:solidFill>
                <a:latin typeface="-apple-system"/>
              </a:rPr>
              <a:t> Hotel &amp; Apartments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3716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Лиллихамер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6412" y="942509"/>
            <a:ext cx="9036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Олимпийский парк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9445" y="1311840"/>
            <a:ext cx="499263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Олимпийский спортивный комплекс является лучшим и самым современным в Норвегии. Каждая спортивная арена достопримечательности посвящена определенному зимнему виду спорта: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горнолыжный стадион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Birkebeineren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занятий скалолазанием оборудован комплекс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Hakons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Lillehammer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Olympic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Bobsleigh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Luge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Track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уникален тем, что все желающие могут прокатиться на бобе и пережить несколько самых волнующих мгновений в жизни;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Kanthaugen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Freestyle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Arena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посвящен сноубордингу и катанию на лыжах;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Lysgårdsbakken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оборудована для прыжков с трамплина.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из Центров можно отдохнуть, провести тренировку. На территории парка размещены кафе и рестораны.</a:t>
            </a: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s://sun9-57.userapi.com/impg/1EE90s0yV0IH9OZKPqa8nO0zqXKnuSKCLTxc4A/jrtmMfhnm_U.jpg?size=900x600&amp;quality=95&amp;sign=12d8d3b484037af7ff64c8547625c9b8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212" y="4009565"/>
            <a:ext cx="3728004" cy="248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sun9-69.userapi.com/impg/R9rxRLKavPwH0bw72ViUvytoeXhrsQF2I-XQ9w/May-6MfcfjI.jpg?size=980x480&amp;quality=95&amp;sign=816e62b030d05cd8718afdd8c52fb0b3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85915"/>
            <a:ext cx="3690970" cy="237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7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476672"/>
            <a:ext cx="3970784" cy="940966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Лиллихамер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sun9-59.userapi.com/impg/0hOQeuFvStglZbuU6Sc1fO9cWBCKwco-q4Z3fA/FMKAxkUB7d0.jpg?size=500x704&amp;quality=95&amp;sign=0cf18b02c889ac42c53154dbe40e6628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2510"/>
            <a:ext cx="4608512" cy="648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un9-77.userapi.com/impg/ac21PHtLpHEvEn6J7jdtdM-t50Yiih6cWAxD7w/ZOEHzveSATk.jpg?size=595x480&amp;quality=95&amp;sign=4abd0c195d5d340e2644a13a5b899ef9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16832"/>
            <a:ext cx="4010669" cy="323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186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348" y="332656"/>
            <a:ext cx="8435280" cy="940966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Лиллихамер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73622"/>
            <a:ext cx="6552728" cy="54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50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Приэльбрусье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ds04.infourok.ru/uploads/ex/0f49/00042df8-91605fd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9" y="1556792"/>
            <a:ext cx="8696321" cy="489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23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Необычные курорты: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Dubai Ski</a:t>
            </a:r>
            <a:r>
              <a:rPr lang="en-US" dirty="0"/>
              <a:t> 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s://sun9-24.userapi.com/impg/30ClReQLzRCtTRPQlrBrV0sOs3nBO9aAnDl7gg/2VrMLhn43dA.jpg?size=930x620&amp;quality=95&amp;sign=bb2933fc01a3521a9cf7700cbd4ebcfb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7349094" cy="489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4371" y="5934670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-Дубай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Dubai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это крытый горнолыжный комплекс в ОАЭ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городе Дубай, в огромном торговом центре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Emirates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можно побывать в настоящей зимней сказке.</a:t>
            </a:r>
          </a:p>
        </p:txBody>
      </p:sp>
    </p:spTree>
    <p:extLst>
      <p:ext uri="{BB962C8B-B14F-4D97-AF65-F5344CB8AC3E}">
        <p14:creationId xmlns:p14="http://schemas.microsoft.com/office/powerpoint/2010/main" val="1348974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Необычные курорты: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Dubai Ski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sun9-41.userapi.com/impg/HfxyLelXpmAwySkzQXAOrDaauM5xvR_xe_B-VA/DsxS37ynKXw.jpg?size=644x340&amp;quality=95&amp;sign=4b7f5710c7e0bc90f383fb2d97f00433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12824"/>
            <a:ext cx="4176465" cy="220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sun9-40.userapi.com/impg/yV4dNp7vDwWcpxlAX0oga99vJDIRvSYBP0eA_g/YsfKXGVnFoo.jpg?size=669x446&amp;quality=95&amp;sign=1be1c5e8db6874c66ace2a220df5b917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1212824"/>
            <a:ext cx="4139951" cy="309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sun9-80.userapi.com/impg/Fc_7WwQsnN3-rGwpRlvP2L_ZA70-D1X0ppE3oQ/tW_AkwP8ySs.jpg?size=720x480&amp;quality=95&amp;sign=626a5bdef549fd3de44a503aa1a374a3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7" y="3534139"/>
            <a:ext cx="4985792" cy="332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4049" y="4322174"/>
            <a:ext cx="41399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solidFill>
                  <a:srgbClr val="35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</a:t>
            </a:r>
            <a:r>
              <a:rPr lang="ru-RU" sz="1400" dirty="0">
                <a:solidFill>
                  <a:srgbClr val="35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Дубай начал свою работу в ноябре 2005 года. За последние годы набрал особую популярность. </a:t>
            </a:r>
            <a:endParaRPr lang="en-US" sz="1400" dirty="0" smtClean="0">
              <a:solidFill>
                <a:srgbClr val="3535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solidFill>
                <a:srgbClr val="3535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35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Вместимость </a:t>
            </a:r>
            <a:r>
              <a:rPr lang="ru-RU" sz="1400" dirty="0">
                <a:solidFill>
                  <a:srgbClr val="35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 насчитывает 1,5 тыс. человек, высота его приравнивается к 25-этажному зданию и он однозначно считается полноценным горнолыжным курортом. </a:t>
            </a:r>
            <a:endParaRPr lang="en-US" sz="1400" dirty="0" smtClean="0">
              <a:solidFill>
                <a:srgbClr val="3535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 smtClean="0">
              <a:solidFill>
                <a:srgbClr val="3535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35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Посещать </a:t>
            </a:r>
            <a:r>
              <a:rPr lang="ru-RU" sz="1400" dirty="0">
                <a:solidFill>
                  <a:srgbClr val="35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можно как индивидуально, так и делать предварительные групповые заказы.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875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Необычные курорты: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Dubai Ski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17638"/>
            <a:ext cx="871296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насчитывает 5 трасс для катания на лыжах и отдельную дорожку для сноубордистов.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Лыжные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трассы отличаются по сложности, градиенту и высоте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Самая тяжелая длиной в 400 метров и 60 метров падения.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любителей сноуборда приготовлена идеальная трасса в 90 метров.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для прыжков на Фристайл зоне, где регулярно проводятся соревнования.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смогут себя комфортно чувствовать как начинающие лыжники, так и профессионалы. А те, кто впервые начинает заниматься этими видами спорта, могут не беспокоиться.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инструкторы за отдельную плату дают уроки всем, кому это потребуется. Проводятся как индивидуальные занятия, так и групповые.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проходит для 3 человек на одного инструктора.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подбираются отдыхающие примерно одинакового уровня подготовки.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стоимость билета на склон входит все необходимое снаряжение и одежда для активного отдыха, кроме шапки и перчаток.</a:t>
            </a:r>
            <a:endParaRPr lang="ru-RU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593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Необычные курорты: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Dubai Ski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961" y="1502688"/>
            <a:ext cx="847083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Цены на билеты в 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-Дубай в 2022 году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Билеты в горнолыжный комплекс можно приобретать при входе на месте или забронировать заранее на официальном сайте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Дубай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 в снежный парк для взрослых и детей — от 175 AED (детей должен сопровождать взрослый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Билет на 2 часа на горный склон для взрослых и детей — 220 AED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Билет на весь день, горный склон для взрослых и детей — 320 AED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Билет на весь день без ограничений+обед+1 час урока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лыжника+парковка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 минут экскурсия к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пингвинам+неограниченный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выход+шкафчик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490 AED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урок для лыжника 1 час — 275 AED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Snow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Bullet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взрослых, 2 пробега — 180 AED.</a:t>
            </a:r>
          </a:p>
          <a:p>
            <a:endParaRPr lang="ru-RU" dirty="0"/>
          </a:p>
        </p:txBody>
      </p:sp>
      <p:pic>
        <p:nvPicPr>
          <p:cNvPr id="18434" name="Picture 2" descr="https://sun9-7.userapi.com/impg/506Bd-R7PAqRZCMrmC34wM8r_i6PlM3GrIyjRg/zj0iPLtS9m8.jpg?size=675x471&amp;quality=95&amp;sign=af9d3d6f24fdf589e60e0444989d39c2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12147"/>
            <a:ext cx="3338055" cy="232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422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6206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Необычные курорты: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Dubai Ski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961" y="1502688"/>
            <a:ext cx="84708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осетить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горнолыжный комплекс в любое время года ежедневно с 10.00 до 00.00, в субботу и воскресенье с 09.00.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пингвинов проходит несколько раз в день с 13.00 до 21.00.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https://sun9-9.userapi.com/impg/nHuD5Ajzi2xkNT_PwbJm5YkopoGjvWKxcVNc4A/P8-8Td1w7Hs.jpg?size=602x352&amp;quality=95&amp;sign=53ed9549f46642130528e4e225e7e07e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36912"/>
            <a:ext cx="6840760" cy="399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378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56490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018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Приэльбрусье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img22.ria.ru/images/75389/93/7538993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3"/>
            <a:ext cx="8287027" cy="498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868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Приэльбрусье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1505240"/>
            <a:ext cx="9036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Туристическая инфраструктура сосредоточена в трех поселках: Эльбрусе,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Тересколе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Тегенекли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indent="4572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Поселок Эльбрус  расположенный на обоих берегах реки Баксан. На карте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Приэльбрусья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видно, что от селения вправо уходит боковое ущелье, которое называется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Ирик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-Чат, через него можно выйти к ледникам Эльбруса или пройти к источнику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Джилы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-Су. Венчает ущелье ледник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Ирик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один из 23 ледников Эльбруса.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Влево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 него уходит боковое ущелье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Адыл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-Су, являющееся самым популярным  и красивым в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Приэльбрусье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Здесь  расположено несколько альпинистских баз. </a:t>
            </a:r>
          </a:p>
        </p:txBody>
      </p:sp>
      <p:pic>
        <p:nvPicPr>
          <p:cNvPr id="23" name="Picture 4" descr="http://www.pcweek.ru/upload/resize_cache/blog/4b9/600_600_1/ScreenShot%20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01166"/>
            <a:ext cx="6981002" cy="273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761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Приэльбрусье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17638"/>
            <a:ext cx="8784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самом селении находятся  уютные комфортабельные отели: «Пик Европы», «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Grand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Ozon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», «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Ozon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Landhaus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», пансионат «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Приэльбрусье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», детский санаторий «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Андырчи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», несколько кафе, больница, специализирующаяся на лечении органов дыхательной системы. Почти в центре Эльбруса располагается офис и научные лаборатории Национального парка «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Приэльбрусье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». От поселка начинается знаменитый сосновый лес Баксана. </a:t>
            </a:r>
          </a:p>
        </p:txBody>
      </p:sp>
      <p:pic>
        <p:nvPicPr>
          <p:cNvPr id="7" name="Picture 3" descr="http://www.ukr.su/wp-content/uploads/2011/02/avstrzimnot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564" y="3789039"/>
            <a:ext cx="4422932" cy="291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00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Приэльбрусье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232972"/>
            <a:ext cx="9217024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левом берегу реки Баксан, между посёлками Эльбрус  и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Терскол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на высоте 1850 метров над уровнем моря располагается поселок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Тегенекли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Подъемники Эльбрус и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Чегет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находятся в десяти  километрах  от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Тегенекли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Здесь находятся пансионаты «Эдельвейс» и «Эльбрус», база отдыха «Баксан» несколько кафе и баров, учебный склон с бугельным подъёмником.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посёлке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Тегенекли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находится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альпинистско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-охотничий музей им. В.В. Высоцкого, в котором  проходили съемки знаменитого фильма «Вертикаль».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http://cs305715.vk.me/v305715541/67af/MEWnc08pQf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25144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ljplus.ru/img/a/k/akniri/34-Staryj-krugozor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25144"/>
            <a:ext cx="2611016" cy="195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424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Приэльбрусье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117" y="947210"/>
            <a:ext cx="91440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Поселок 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Терскол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является  самым  высокогорным  поселком, который находится на высоте 2200 м над уровнем моря, является  центром горного туризма, альпинизма и горнолыжного спорта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Приэльбрусья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Находится он в верховьях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Баксанского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ущелья, под Эльбрусом, в 4 километрах  от поляны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Азау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Терсколе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есть несколько частных гостиниц: «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Эсен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«Балкария», «Вершина», «Легенда», «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Ozon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Чегет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пансионаты («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АнТау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Чегет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«Вольфрам»,  магазинчики, кафе, закусочные, действует детская горнолыжная школа, почта, телеграф, контрольно-спасательная служба.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двух километрах  от поселка находятся комплексы канатных дорог Эльбрус и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Чегет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Поселок окружен живописным сосновым лесом, а совсем рядом расположен минеральный источник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Ачи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-Су.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://uploads.stells.info/ttFw3jcwuHxHWVBFv2AjXRNgISs=/600x400/9%2F4c%2F94c840ee4f0ac357f680f0109ed1fdf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3488"/>
            <a:ext cx="2837447" cy="1936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uploads.stells.info/5MmcRUcRo8q03b11MGZpinxiKh4=/600x400/b%2F67%2Fb67c75aaf757f5496e7874abe23f306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433" y="4693312"/>
            <a:ext cx="3312367" cy="2016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https://sun9-9.userapi.com/impg/DWmp2W9zXz8I06Gn1G0g5RpCwyN87zEjz8xOCw/jqBx--sMTzQ.jpg?size=1024x768&amp;quality=95&amp;sign=e7ac7bebc72e2d931423bba3c22e884e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786" y="4674399"/>
            <a:ext cx="2714023" cy="203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740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Приэльбрусье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397925"/>
            <a:ext cx="914400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всех объектов размещения характерно: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объекты принимают детей с 0 лет.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отели предлагают услуги общественного  питания (завтрак, 2 разовое, 3 разовое).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отели предоставляют за дополнительную плату трансфер  до горнолыжного центра.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отели имеют баню или сауну, которая оплачивается дополнительно.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отели имеют парковку.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отели предлагают доступ в  Интернет.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объекты размещения имеют санузел,  душ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ванну)  в номере.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телефона в номере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Продажа сувениров.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Экскурсионное обслуживание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://prielbrusie-hotels.ru/photoalbum/hotel_room/266/fotorama-max/149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84984"/>
            <a:ext cx="3888432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2012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0"/>
            <a:ext cx="8229600" cy="1143000"/>
          </a:xfrm>
        </p:spPr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Приэльбрусье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un9-26.userapi.com/impg/Pa4eRa1VyixnxGIUFA-BYtrJzHHJyA6Wko1EGw/Z0KbTVFjoFg.jpg?size=1000x448&amp;quality=95&amp;sign=55472a199a1a2670f5696ceee96b1167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80728"/>
            <a:ext cx="9144000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84" y="5099866"/>
            <a:ext cx="9036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Спортивная инфраструктура Кабардино-Балкарии предоставляет туристам возможности для занятий такими видами горнолыжного спорта, как фристайл, сноуборд, </a:t>
            </a:r>
            <a:r>
              <a:rPr lang="ru-RU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экстримски</a:t>
            </a:r>
            <a:r>
              <a:rPr lang="ru-RU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хели-ски</a:t>
            </a:r>
            <a:r>
              <a:rPr lang="ru-RU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фрирайд</a:t>
            </a:r>
            <a:r>
              <a:rPr lang="ru-RU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скитур</a:t>
            </a:r>
            <a:r>
              <a:rPr lang="ru-RU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и т.п. </a:t>
            </a:r>
            <a:br>
              <a:rPr lang="ru-RU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Катание производится на склонах гор Эльбрус и </a:t>
            </a:r>
            <a:r>
              <a:rPr lang="ru-RU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Чегет</a:t>
            </a:r>
            <a:r>
              <a:rPr lang="ru-RU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endParaRPr lang="ru-RU" sz="1600" dirty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1264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988</Words>
  <Application>Microsoft Office PowerPoint</Application>
  <PresentationFormat>Экран (4:3)</PresentationFormat>
  <Paragraphs>197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-apple-system</vt:lpstr>
      <vt:lpstr>Arial</vt:lpstr>
      <vt:lpstr>Calibri</vt:lpstr>
      <vt:lpstr>Cambria</vt:lpstr>
      <vt:lpstr>MS Mincho</vt:lpstr>
      <vt:lpstr>Times New Roman</vt:lpstr>
      <vt:lpstr>Wingdings</vt:lpstr>
      <vt:lpstr>Тема Office</vt:lpstr>
      <vt:lpstr>  Министерство образования и науки РФ Федеральное государственное бюджетное образовательное учреждение высшего образования «Российский государственный университет туризма и сервиса» ФГБОУ ВО «РГУТИС» </vt:lpstr>
      <vt:lpstr>Приэльбрусье</vt:lpstr>
      <vt:lpstr>Приэльбрусье</vt:lpstr>
      <vt:lpstr>Приэльбрусье</vt:lpstr>
      <vt:lpstr>Приэльбрусье</vt:lpstr>
      <vt:lpstr>Приэльбрусье</vt:lpstr>
      <vt:lpstr>Приэльбрусье</vt:lpstr>
      <vt:lpstr>Приэльбрусье</vt:lpstr>
      <vt:lpstr>Приэльбрусье</vt:lpstr>
      <vt:lpstr>Презентация PowerPoint</vt:lpstr>
      <vt:lpstr>Презентация PowerPoint</vt:lpstr>
      <vt:lpstr>Анализ предложений на рынке  горнолыжного туризма </vt:lpstr>
      <vt:lpstr>Горнолыжные курорты Норвегии</vt:lpstr>
      <vt:lpstr>Лиллихамер</vt:lpstr>
      <vt:lpstr>Лиллихамер</vt:lpstr>
      <vt:lpstr>Лиллихамер</vt:lpstr>
      <vt:lpstr>Лиллихамер</vt:lpstr>
      <vt:lpstr>Лиллихамер</vt:lpstr>
      <vt:lpstr>Лиллихамер</vt:lpstr>
      <vt:lpstr>Необычные курорты:  Dubai Ski </vt:lpstr>
      <vt:lpstr>Необычные курорты: Dubai Ski</vt:lpstr>
      <vt:lpstr>Необычные курорты: Dubai Ski</vt:lpstr>
      <vt:lpstr>Необычные курорты: Dubai Ski</vt:lpstr>
      <vt:lpstr>Необычные курорты: Dubai Ski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РФ Федеральное государственное бюджетное образовательное учреждение высшего образования «Российский государственный университет туризма и сервиса» ФГБОУ ВО «РГУТИС»</dc:title>
  <dc:creator>User</dc:creator>
  <cp:lastModifiedBy>user</cp:lastModifiedBy>
  <cp:revision>78</cp:revision>
  <dcterms:created xsi:type="dcterms:W3CDTF">2022-11-14T12:55:07Z</dcterms:created>
  <dcterms:modified xsi:type="dcterms:W3CDTF">2022-11-14T19:43:52Z</dcterms:modified>
</cp:coreProperties>
</file>